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1" autoAdjust="0"/>
    <p:restoredTop sz="94660"/>
  </p:normalViewPr>
  <p:slideViewPr>
    <p:cSldViewPr snapToGrid="0">
      <p:cViewPr varScale="1">
        <p:scale>
          <a:sx n="63" d="100"/>
          <a:sy n="63" d="100"/>
        </p:scale>
        <p:origin x="-7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44F9AF-9CD2-4675-8FB7-DF55919F9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E09A19-9B1A-4D35-A42A-02992107E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9987B76-9E4D-4A29-91E4-AB09BF85E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05AADDA8-C14E-4248-ADAB-B66A8B2E4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B23EFA2-506B-4BA4-9108-A8872E99F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63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C16F30-508E-410D-B36B-CBBCE31B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D5D4BC1-2EE1-428C-B65B-84A4C906D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503317F-67B5-4EE1-BA03-FB476FB6E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0CF5003-0AAF-4722-8619-846BE499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C747307-F5D6-4274-8B4A-505B57429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07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9A4AEA-264A-49A7-B06A-33511DB4C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2C2981CA-0A3F-41A7-829F-D7A2F3F67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478E7C1-7E13-4E54-A910-6C7D1864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663BF13-C7ED-4646-BFC5-F69F4C95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7C78D22-2408-489F-AC11-DA1495F5D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06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3400963-D57A-4974-AF14-01C2D9BBE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13933F0-7E55-4824-AADC-FAFCF0B22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E6B85327-AB30-4CE8-A4B5-9B46FAEA8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86DA900F-E571-414B-9D70-75EB501FC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528DCA5-B698-4106-826D-CF59AA4E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D04C488-A059-4B55-9404-31A32AD8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24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E892358-0FEA-495E-8CEA-184F5038F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751F898-5BEB-4676-92AA-13C44D46D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8897549A-5017-4FB3-89F2-1216814AB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068E9E6B-8B6B-44A9-B7CE-F9AC28140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AA65A456-010D-4CE9-8486-BD2802DEE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8790F1B8-7328-4A3F-9D98-75996BD57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FDF71803-4276-47A4-874D-1CA5BE307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36A6480C-29ED-45F8-9E38-9278150D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96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0CF554-E15C-4614-914E-9EEC124B5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B33ED0E9-D2D6-44FD-84DD-137A546A7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CE427F5C-E43E-4ADD-91C9-4433EE65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E9459CA0-9AD8-4AE8-B05F-C619FADF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39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D4C2ACA-F460-4AEB-B864-1A6F4658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FD0DAB2B-7698-43CA-8F3B-12E061599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FF74636-24EA-4B72-A3D8-FE58EE36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88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BEB9A98-CBE4-4CA4-9031-0CF1CCB1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0F26C2F-6956-4861-B5E1-30B64832D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802DDBFD-7E5D-4673-9E90-EAB1037B0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672FBD4-0EF4-429D-93CA-63736D94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8F337CF2-5B38-474B-BC8A-174939E82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9D9EFF55-50FD-4706-A798-C8AB00ED6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038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769296-4C2A-4C23-B286-33C874329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0C3E94B7-B4EA-447D-8644-8B18A393D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3D3E0CFB-8C36-4F55-AD20-19F3690DC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E3A227B3-A39A-4875-9BB1-A8985D2D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55AE5EDA-EF4B-4795-86CF-E022CFE31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68B5F6E4-8BB5-44E2-AB96-27074E128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55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1C036E-B18E-42FB-942E-5451895E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3979E1EB-3424-4F4B-81CF-C8630E68E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DC5F52F1-89E5-4757-ABDA-731D155F0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25C4D0A-C667-456C-BCB2-0D4DF45E6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C5343C8-F8EF-487E-BC47-2671319A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0307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419F17F-0E22-47C5-B62A-B9AA225A75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7506947-C84F-4E3D-BF79-5856A9C3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FF008B0-A4C7-4595-8745-6890EE4D5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74DD973-97B6-4227-B62E-9C413EC20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F46AB2C-5348-4477-83CB-5CA800E83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650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83D6D2C-A6D9-48C8-8048-8A5D2643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8014F781-2CEC-4011-BDC3-926D89C23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09B3FEA-A137-425D-BFE5-4085F12FA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0BD50-2BC9-4098-9598-510821F5D5D1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2282035-76DF-4F19-8DFF-C14C8C18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5B542220-C507-4503-9A70-B0B7F9767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C0CC3-CA28-47F5-AA52-4C67E5886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196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niciação a vida cristã – Arquidiocese de Londrina">
            <a:extLst>
              <a:ext uri="{FF2B5EF4-FFF2-40B4-BE49-F238E27FC236}">
                <a16:creationId xmlns:a16="http://schemas.microsoft.com/office/drawing/2014/main" xmlns="" id="{1EB37EF3-692C-4BE7-AAC1-702AD28AA3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8" b="9569"/>
          <a:stretch/>
        </p:blipFill>
        <p:spPr bwMode="auto">
          <a:xfrm>
            <a:off x="1861298" y="201073"/>
            <a:ext cx="8469404" cy="556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xmlns="" id="{C7280F28-19C0-4722-AEB2-7C170A5D7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76365"/>
            <a:ext cx="10515600" cy="779929"/>
          </a:xfrm>
        </p:spPr>
        <p:txBody>
          <a:bodyPr/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CATECUMENENATO</a:t>
            </a:r>
          </a:p>
        </p:txBody>
      </p:sp>
    </p:spTree>
    <p:extLst>
      <p:ext uri="{BB962C8B-B14F-4D97-AF65-F5344CB8AC3E}">
        <p14:creationId xmlns:p14="http://schemas.microsoft.com/office/powerpoint/2010/main" val="98918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Catecumenato, caminho privilegiado de iniciação à vida cristã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964" y="1653988"/>
            <a:ext cx="11483789" cy="491956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Catecumenato foi uma das mais bem sucedidas instituições de iniciação à vida cristã na história da Igreja. Hoje, resgatada pelo Concílio Vaticano II, é a grande aposta para responder, </a:t>
            </a:r>
            <a:r>
              <a:rPr lang="pt-BR" sz="35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 as devidas adaptações</a:t>
            </a:r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aos atuais desafios da iniciação à vida cristã.</a:t>
            </a:r>
          </a:p>
          <a:p>
            <a:pPr marL="0" indent="0" algn="just">
              <a:buNone/>
            </a:pPr>
            <a:endParaRPr lang="pt-BR" sz="35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Segundo Dionísio </a:t>
            </a:r>
            <a:r>
              <a:rPr lang="pt-BR" sz="35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Borobio</a:t>
            </a:r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o Catecumenato é a instrução iniciática de caráter catequético-litúrgico-moral criada pela Igreja dos primeiros séculos, com o fim de preparar e conduzir os convertidos adultos, através de um processo espaçado e dividido por etapas, ao encontro pleno com o mistério de Cristo e a vida da comunidade eclesial.</a:t>
            </a:r>
          </a:p>
          <a:p>
            <a:pPr algn="just"/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37542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Catecumenato, caminho privilegiado de iniciação à vida cristã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2113242"/>
            <a:ext cx="11483789" cy="2985247"/>
          </a:xfrm>
        </p:spPr>
        <p:txBody>
          <a:bodyPr>
            <a:normAutofit/>
          </a:bodyPr>
          <a:lstStyle/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Catecumenato foi e continua sendo a pedagogia que muito tem a contribuir para a iniciação na fé, haja vista a similaridade entre ambos os momentos culturais: o do nascimento do catecumenato, quando tornar-se cristão era uma opção, e hoje, quando novamente cristãos não se nascem, mas se tornam.</a:t>
            </a:r>
          </a:p>
        </p:txBody>
      </p:sp>
    </p:spTree>
    <p:extLst>
      <p:ext uri="{BB962C8B-B14F-4D97-AF65-F5344CB8AC3E}">
        <p14:creationId xmlns:p14="http://schemas.microsoft.com/office/powerpoint/2010/main" val="22108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ontem e o hoje da instituição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727947"/>
            <a:ext cx="11483789" cy="340210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É pertinente uma breve visita histórica aos principais momentos do nascimento e desenvolvimento de uma das experiências de iniciação à fé cristã mais bem sucedidas na história da Igreja. Interessa-nos não somente a história do catecumenato, mas sobretudo os elementos pastorais e teológicos desta proposta pastoral mais do que atual.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27296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Do Novo Testamento ao século 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949823"/>
            <a:ext cx="11483789" cy="4128247"/>
          </a:xfrm>
        </p:spPr>
        <p:txBody>
          <a:bodyPr>
            <a:normAutofit/>
          </a:bodyPr>
          <a:lstStyle/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Não há nos escritos sagrados um ritual elaborado de preparação para os novos membros que desejassem abraçar a fé cristã. O fato de não encontrarmos lá os termos iniciação ou catecumenato, não significa que não houvesse uma preparação e critérios de discernimento para quem desejava ser batizado na fé cristã. Exemplo clássico é o texto de At 8, 26-39 (Felipe que batiza o ministro da rainha da Etiópia).</a:t>
            </a:r>
          </a:p>
        </p:txBody>
      </p:sp>
    </p:spTree>
    <p:extLst>
      <p:ext uri="{BB962C8B-B14F-4D97-AF65-F5344CB8AC3E}">
        <p14:creationId xmlns:p14="http://schemas.microsoft.com/office/powerpoint/2010/main" val="4172757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Do Novo Testamento ao século 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949823"/>
            <a:ext cx="11483789" cy="4128247"/>
          </a:xfrm>
        </p:spPr>
        <p:txBody>
          <a:bodyPr>
            <a:normAutofit/>
          </a:bodyPr>
          <a:lstStyle/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Pode–se perceber, através de diversos textos da Escritura, que o itinerário (para o processo de iniciação) é composto basicamente pelo anúncio, instrução, profissão de fé, preparação imediata e batismo. Ou seja: ouve-se a boa nova, adere-se a </a:t>
            </a:r>
            <a:r>
              <a:rPr lang="pt-BR" sz="35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ela, </a:t>
            </a:r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abrindo-se à fé-conversão, cujo sinal sacramental dessa atitude fundamental de vida e adesão a Cristo é o batismo, que por sua vez é indissociável à inserção na comunidade.</a:t>
            </a:r>
          </a:p>
        </p:txBody>
      </p:sp>
    </p:spTree>
    <p:extLst>
      <p:ext uri="{BB962C8B-B14F-4D97-AF65-F5344CB8AC3E}">
        <p14:creationId xmlns:p14="http://schemas.microsoft.com/office/powerpoint/2010/main" val="1631890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Do Novo Testamento ao século 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2460812"/>
            <a:ext cx="11483789" cy="2662518"/>
          </a:xfrm>
        </p:spPr>
        <p:txBody>
          <a:bodyPr>
            <a:normAutofit/>
          </a:bodyPr>
          <a:lstStyle/>
          <a:p>
            <a:pPr algn="just"/>
            <a:r>
              <a:rPr lang="pt-BR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Nessa perspectiva, a origem do catecumenato remete à própria atividade apostólica e à missão mesma de Jesus. No Novo Testamento estão os germes daquilo que será a instituição da iniciação da Igreja primitiva e sempre referencial para a evangelização.</a:t>
            </a:r>
          </a:p>
        </p:txBody>
      </p:sp>
    </p:spTree>
    <p:extLst>
      <p:ext uri="{BB962C8B-B14F-4D97-AF65-F5344CB8AC3E}">
        <p14:creationId xmlns:p14="http://schemas.microsoft.com/office/powerpoint/2010/main" val="3657331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Do século II ao IV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398493"/>
            <a:ext cx="11483789" cy="478715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catecumenato, no século II, já é uma prática pastoral bastante difundida, embora não fosse uma instituição estruturada e oficializada.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partir do século II, a Igreja começa a elaborar um itinerário mais exigente aos que desejavam ser cristãos, assim a instituição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começa a ganhar corpo.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Nesse contexto de nascimento/desenvolvimento do catecumenato, os escritores apologéticos ofereceram uma contribuição fundamental. Os padres apologistas não se cansam de defender a originalidade da iniciação cristã em relação ao paganismo.</a:t>
            </a:r>
          </a:p>
        </p:txBody>
      </p:sp>
    </p:spTree>
    <p:extLst>
      <p:ext uri="{BB962C8B-B14F-4D97-AF65-F5344CB8AC3E}">
        <p14:creationId xmlns:p14="http://schemas.microsoft.com/office/powerpoint/2010/main" val="3228502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Do século II ao IV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465729"/>
            <a:ext cx="11483789" cy="478715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É nos séculos III e IV que o catecumenato ganhará uma estruturação em todas as comunidades cristãs. É nesse período que se encontra o catecumenato em plena potencialidade, com a exigência de uma sólida formação.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Nesse contexto, tem importância fundamental a Tradição apostólica de Hipólito de Roma, do início do século III. Trata-se de uma das principais referências sobre o catecumenato primitivo, e que de certa forma dão a base para a estruturação da instituição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Ela oferece uma visão completa do que foi a pedagogia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 Igreja primitiva na primeira metade do século III.</a:t>
            </a:r>
          </a:p>
        </p:txBody>
      </p:sp>
    </p:spTree>
    <p:extLst>
      <p:ext uri="{BB962C8B-B14F-4D97-AF65-F5344CB8AC3E}">
        <p14:creationId xmlns:p14="http://schemas.microsoft.com/office/powerpoint/2010/main" val="3796531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8433"/>
            <a:ext cx="10515600" cy="624261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Do século II ao IV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06" y="806824"/>
            <a:ext cx="11900647" cy="596274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obra de Hipólito de Roma apresenta o itinerário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em três etapas: admissão-entrada ao catecumenato, tempo de catecumenato e eleição para o batismo.</a:t>
            </a:r>
          </a:p>
          <a:p>
            <a:pPr algn="just"/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Percebe-se já aqui a íntima relação entre liturgia e catequese, ou seja, perfeita integração entre formação-catequese, moral-conversão e ritual.</a:t>
            </a:r>
          </a:p>
          <a:p>
            <a:pPr algn="just"/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ênfase na conversão e maturidade cristã é acompanhada pela abordagem doutrinal e bíblica em chave histórico salvífica, bem como pela introdução à oração e aos símbolos da fé. Já se vê ressaltada aqui a importância dos ritos durante o itinerário formativo.</a:t>
            </a:r>
          </a:p>
          <a:p>
            <a:pPr algn="just"/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última etapa do longo e completo processo de iniciação correspondia à mistagogia: aprofundamento da experiência dos mistérios sacramentais recebidos (no tempo pascal).</a:t>
            </a:r>
          </a:p>
        </p:txBody>
      </p:sp>
    </p:spTree>
    <p:extLst>
      <p:ext uri="{BB962C8B-B14F-4D97-AF65-F5344CB8AC3E}">
        <p14:creationId xmlns:p14="http://schemas.microsoft.com/office/powerpoint/2010/main" val="520769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decadência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640542"/>
            <a:ext cx="11483789" cy="438374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Após a paz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constantina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o catecumenato entra num processo de paulatina decadência. A conversão já não é mais a grande exigência para entrar nas fileiras do cristianismo. Desaparece progressivamente o itinerário gradual, experiencial e comunitário da iniciação da fé.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Ao adaptar o catecumenato à nova realidade cultural, a Igreja coloca o acento da iniciação na preparação próxima aos sacramentos. Ou seja, quem pedia o batismo recebia uma iniciação abreviada em vista do batizado, em detrimento do processo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1223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decadência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640542"/>
            <a:ext cx="11483789" cy="438374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Nesse contexto, tem início o batismo de crianças, tornando-se uma prática generalizada a partir do século IV. A iniciação cristã já não é mais um processo que envolve toda a comunidade, nem muitos menos percorrida de acordo com o ano litúrgico.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 a chegada da cristandade, portanto, desaparece o complexo processo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agora reduzido à etapa ensino-instrução, via de regra dirigido a crianças. </a:t>
            </a:r>
          </a:p>
        </p:txBody>
      </p:sp>
    </p:spTree>
    <p:extLst>
      <p:ext uri="{BB962C8B-B14F-4D97-AF65-F5344CB8AC3E}">
        <p14:creationId xmlns:p14="http://schemas.microsoft.com/office/powerpoint/2010/main" val="2096577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decadência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640542"/>
            <a:ext cx="11483789" cy="438374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Temos aqui o chamado catecumenato social, onde a comunidade cristã e a própria sociedade (ou civilização cristã) exerciam o papel da transmissão da fé, restando à Igreja tão somente a preocupação com a instrução doutrinal, isto é, a catequese propriamente dita.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processo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é substituído pela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sacramentalização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Isto compromete também a relação liturgia/catequese.</a:t>
            </a:r>
          </a:p>
        </p:txBody>
      </p:sp>
    </p:spTree>
    <p:extLst>
      <p:ext uri="{BB962C8B-B14F-4D97-AF65-F5344CB8AC3E}">
        <p14:creationId xmlns:p14="http://schemas.microsoft.com/office/powerpoint/2010/main" val="97669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decadência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145" y="1549102"/>
            <a:ext cx="11483789" cy="438374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 segundo milênio, entre as principais mudanças está a dissociação da eucaristia em relação ao Batismo e a Confirmação, proveniente do batismo de crianças, e a separação de Batismo e Confirmação.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 o passar do tempo, esta separação será ainda mais grave: passagem da Crisma para depois da Primeira Eucaristia. Portanto, perde-se, no segundo milênio, a unidade dos sacramentos da iniciação cristã, tão central para a Igreja dos primeiros séculos.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600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A restauração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640542"/>
            <a:ext cx="11483789" cy="4383742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É o Concílio Vaticano II quem restaura oficialmente o catecumenato. Em vários de seus documentos expressa tal desejo, mas é a constituição conciliar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Sacrosanctum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concilium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que enfaticamente ordena sua restauração, a ser organizada em etapas, celebrada com os seus ritos, conduzindo à celebração dos sacramentos (cf. SC, 64; 66 e 71).</a:t>
            </a:r>
          </a:p>
          <a:p>
            <a:pPr marL="0" indent="0" algn="just">
              <a:buNone/>
            </a:pPr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catecumenato tem no Livro litúrgico RICA (Ritual de Iniciação Cristã dos Adultos) sua referência obrigatória, cuja publicação situa-se dentro da reforma litúrgica, no contexto do </a:t>
            </a:r>
            <a:r>
              <a:rPr lang="pt-BR" sz="58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aggiornamento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do Vaticano II.</a:t>
            </a:r>
          </a:p>
        </p:txBody>
      </p:sp>
    </p:spTree>
    <p:extLst>
      <p:ext uri="{BB962C8B-B14F-4D97-AF65-F5344CB8AC3E}">
        <p14:creationId xmlns:p14="http://schemas.microsoft.com/office/powerpoint/2010/main" val="1504774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A restauração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640542"/>
            <a:ext cx="11483789" cy="438374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Estão presentes no Ritual da Iniciação elementos como a teologia da iniciação cristã, símbolos e celebrações litúrgicas, as etapas do processo, com seus tempos e ritos celebrativos que marcam a passagem de uma etapa para outra. O Ritual busca recuperar e contextualizar os elementos que se encontram na Igreja primitiva, de modo especial na Tradição Apostólica de Hipólito de Roma.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504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A restauração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004420"/>
            <a:ext cx="11483789" cy="5728447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proposta metodológica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expressa no Ritual não é um livro de receitas a serem aplicadas ao pé da letra. Trata-se de proposta e orientações que exigem adaptações.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livro litúrgico abre possibilidades a adaptações e elaboração de itinerários diversos, segundo as necessidades e as circunstâncias, conservando o essencial e garantindo a qualidade do processo.</a:t>
            </a: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Ritual insiste na importância de levar em consideração o contexto vital de cada pessoa. A humanidade é, portanto, irrenunciável no itinerário </a:t>
            </a:r>
            <a:r>
              <a:rPr lang="pt-BR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5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isto é, chega-se à maturidade da fé com toda a carga de humanidade, e não apesar dela.</a:t>
            </a:r>
          </a:p>
        </p:txBody>
      </p:sp>
    </p:spTree>
    <p:extLst>
      <p:ext uri="{BB962C8B-B14F-4D97-AF65-F5344CB8AC3E}">
        <p14:creationId xmlns:p14="http://schemas.microsoft.com/office/powerpoint/2010/main" val="197211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61868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A restauração do catecumenato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4" y="2010336"/>
            <a:ext cx="11483789" cy="3594474"/>
          </a:xfrm>
        </p:spPr>
        <p:txBody>
          <a:bodyPr>
            <a:normAutofit/>
          </a:bodyPr>
          <a:lstStyle/>
          <a:p>
            <a:pPr algn="just"/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RICA oferece basicamente duas possibilidades de fazer o percurso </a:t>
            </a:r>
            <a:r>
              <a:rPr lang="pt-BR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 catecumenato </a:t>
            </a:r>
            <a:r>
              <a:rPr lang="pt-BR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-batismal e pós-batismal. Enquanto o primeiro é direcionado aos adultos não batizados, o segundo contempla as demais realidades: crianças na idade de catequese e jovens e adultos que por algum motivo ainda não chegaram à maturidade cristã.</a:t>
            </a:r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7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61868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Elementos eclesiológicos e pastorais da pedagogia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2349874"/>
            <a:ext cx="11483789" cy="2158252"/>
          </a:xfrm>
        </p:spPr>
        <p:txBody>
          <a:bodyPr>
            <a:normAutofit/>
          </a:bodyPr>
          <a:lstStyle/>
          <a:p>
            <a:pPr algn="just"/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Vamos identificar agora algumas características centrais, como que dimensões transversais que perpassam todo o processo de iniciação cristã </a:t>
            </a:r>
            <a:r>
              <a:rPr lang="pt-BR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pt-BR" sz="5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61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6061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Progressividade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3" y="1023095"/>
            <a:ext cx="11483789" cy="2158252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Partindo do pressuposto de que o catecumenato é “verdadeira escola preparatória à vida cristã” (AG, 14), consideramos que a progressividade na fé-conversão constitui não só a principal característica do catecumenato, mas sua própria identidade. Todos os elementos da pedagogia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visam a aquisição da plena maturidade cristã, que não pode ser conquistada a não ser através de um gradual itinerário formativo.</a:t>
            </a:r>
          </a:p>
          <a:p>
            <a:pPr algn="just"/>
            <a:endParaRPr lang="pt-BR" sz="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Onde melhor se evidencia o caráter progressivo da proposta do catecumenato é, portanto, na sua própria estrutura, marcada por tempos e etapas sucessivos.</a:t>
            </a:r>
          </a:p>
          <a:p>
            <a:pPr algn="just"/>
            <a:endParaRPr lang="pt-BR" sz="1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Cada momento do itinerário percorrido conduz a um novo salto, ou seja, a um maior aprofundamento no crescimento da fé.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62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6061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Progressividade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3" y="1023095"/>
            <a:ext cx="11483789" cy="215825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as celebrações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catecumenais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densas de significado no tocante à progressividade da maturidade cristã: ao celebrar o nível de maturidade conseguido no período anterior, elas (as celebrações) introduzem o catecúmeno na nova fase da aventura do crescimento espiritual.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Outro aspecto significativo ao caráter da progressividade da maturação da fé é o fator antropológico-teológico, que leva em consideração a individualidade de cada pessoa. A atenção ao ritmo de cada pessoa atesta que o ser humano é a prioridade no catecumenato.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2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6025"/>
            <a:ext cx="10515600" cy="103336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Progressividade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2609288"/>
            <a:ext cx="11483789" cy="163942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Ritual, atento a isso, não estipula tempo para a concretização da iniciação cristã </a:t>
            </a:r>
            <a:r>
              <a:rPr lang="pt-BR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catecumenal</a:t>
            </a:r>
            <a:r>
              <a:rPr lang="pt-BR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respeitando a íntima relação entre Deus e o tempo-resposta do catecúmeno.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03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-26893"/>
            <a:ext cx="10515600" cy="73958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Progressividade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821388"/>
            <a:ext cx="11483789" cy="163942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gradualidade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aponta para o desejo de atingir todas as dimensões da vida cristã: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adesão pessoal ao Deus de Jesus Cristo;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compreensão e acolhida do plano da salvação;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descoberta dos mistérios centrais da fé e das verdades fundamentais do cristianismo;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aquisição de uma verdadeira mentalidade cristã;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desenvolvimento da capacidade orante;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iniciação na vida da comunidade eclesial e em particular a sua experiência litúrgica;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abertura à vida apostólica e missionária;</a:t>
            </a:r>
          </a:p>
          <a:p>
            <a:pPr lvl="1" algn="just">
              <a:lnSpc>
                <a:spcPct val="100000"/>
              </a:lnSpc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formação para a vida caritativa e a animação da ordem social.</a:t>
            </a:r>
          </a:p>
          <a:p>
            <a:pPr algn="just">
              <a:lnSpc>
                <a:spcPct val="100000"/>
              </a:lnSpc>
            </a:pPr>
            <a:endParaRPr lang="pt-BR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71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98450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centralidade da vida eclesial no processo de iniciação cristã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3" y="1695449"/>
            <a:ext cx="11483789" cy="2158252"/>
          </a:xfrm>
        </p:spPr>
        <p:txBody>
          <a:bodyPr>
            <a:noAutofit/>
          </a:bodyPr>
          <a:lstStyle/>
          <a:p>
            <a:pPr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comunidade é por excelência lugar de iniciação cristã. Não se chega a ser cristão sozinho, assim como não se permanece cristão em solidão.</a:t>
            </a:r>
          </a:p>
          <a:p>
            <a:pPr algn="just"/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caminhada </a:t>
            </a:r>
            <a:r>
              <a:rPr lang="pt-BR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se apresenta como um único caminho a ser percorrido com mão dupla, em direção ao Mistério Pascal: de um lado, o comprometimento de toda a comunidade no processo formativo do catecúmeno, e da parte deste, o caminhar em direção ao engajamento pleno na comunidade de fé. Ambos, comunidade e catecumenato, necessitam-se mutuamente para a maturidade da fé.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8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217768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centralidade da vida eclesial no processo de iniciação cristã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2" y="1413061"/>
            <a:ext cx="11483789" cy="2158252"/>
          </a:xfrm>
        </p:spPr>
        <p:txBody>
          <a:bodyPr>
            <a:noAutofit/>
          </a:bodyPr>
          <a:lstStyle/>
          <a:p>
            <a:pPr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rito de eleição reveste-se de intenso valor eclesial comunitário, por meio do qual os catecúmenos são eleitos para celebrar os sacramentos e viver a experiência sacramental juntamente com toda a comunidade.</a:t>
            </a:r>
          </a:p>
          <a:p>
            <a:pPr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importância da comunidade no processo </a:t>
            </a:r>
            <a:r>
              <a:rPr lang="pt-BR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está no fato de sua eficácia depender de comunidades vivas e dinâmicas. A transmissão da fé não depende de rebuscadas teorias ou pedagogias, mas de comunidades vivas que suscitam o desejo de participar de sua vida.</a:t>
            </a:r>
          </a:p>
          <a:p>
            <a:pPr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Sem comunidades vivas e atrativas, torna-se impossível o crescimento da fé.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319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217768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comunidade eclesial é também catecúmena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2" y="1413061"/>
            <a:ext cx="11483789" cy="2158252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comunidade cristã, ao mesmo tempo que é sumamente responsável pelo processo de crescimento na fé dos catecúmenos, refaz e aprofunda ela mesma a própria caminhada da fé.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Somente uma Igreja em constante processo de conversão poderá gerar e sustentar na fé novos membros.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comunidade é ao mesmo tempo agente e destinatário da iniciação cristã. “A catequese conduz à maturação da fé não apenas os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catequizandos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mas também a própria comunidade enquanto tal” (DGC, 221).</a:t>
            </a:r>
          </a:p>
          <a:p>
            <a:pPr marL="0" indent="0" algn="just"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450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217768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comunidade eclesial é também catecúmena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1" y="1682002"/>
            <a:ext cx="11483789" cy="2158252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 toda a comunidade é convidada a renovar sua fé no Cristo com os catecúmenos, então também ela é beneficiada pela força ritual e simbólica dos ritos e tudo o que eles significam.</a:t>
            </a:r>
          </a:p>
          <a:p>
            <a:pPr algn="just"/>
            <a:endParaRPr lang="pt-BR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Diante do presente perigo do catecumenato acontecer à margem da vida eclesial, isolado do conjunto das atividades eclesiais, ou entendido como mais uma pastoral ao lado de outras, é preciso estar abertos para o alargamento da consciência de que toda a comunidade é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 catecúmena ao mesmo tempo.</a:t>
            </a:r>
          </a:p>
        </p:txBody>
      </p:sp>
    </p:spTree>
    <p:extLst>
      <p:ext uri="{BB962C8B-B14F-4D97-AF65-F5344CB8AC3E}">
        <p14:creationId xmlns:p14="http://schemas.microsoft.com/office/powerpoint/2010/main" val="208258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123639"/>
            <a:ext cx="10515600" cy="103336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envolvimento da comunidade na iniciação à vida cristã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1" y="1211357"/>
            <a:ext cx="11483789" cy="2158252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tarefa de gerar novos filhos compete a toda a Igreja, o que significa que o compromisso com a iniciação cristã não se restringe somente aos catequistas e demais funções e ministérios envolvidos diretamente na iniciação cristã.</a:t>
            </a:r>
          </a:p>
          <a:p>
            <a:pPr marL="0" indent="0" algn="just">
              <a:buNone/>
            </a:pPr>
            <a:endParaRPr lang="pt-BR" sz="5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Os agentes específicos do catecumenato não substituem a participação ativa da comunidade, do mesmo modo que a iniciação cristã não pode ser uma parte da atividade pastoral, mas seu núcleo central.</a:t>
            </a:r>
          </a:p>
          <a:p>
            <a:pPr algn="just"/>
            <a:endParaRPr lang="pt-BR" sz="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partir dessa sólida base ministerial comunitária, são oferecidas as funções e ministérios específicos que acompanham mais de perto o crescimento do catecúmeno:</a:t>
            </a:r>
          </a:p>
        </p:txBody>
      </p:sp>
    </p:spTree>
    <p:extLst>
      <p:ext uri="{BB962C8B-B14F-4D97-AF65-F5344CB8AC3E}">
        <p14:creationId xmlns:p14="http://schemas.microsoft.com/office/powerpoint/2010/main" val="2155460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123640"/>
            <a:ext cx="10515600" cy="80420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envolvimento da comunidade na iniciação à vida cristã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5" y="1386169"/>
            <a:ext cx="11483789" cy="2158252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Introdutor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Sua função é essencial no início do processo, por ajudar o simpatizante a acolher o dom da fé e iniciar o processo de conversão-maturidade cristã.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Padrinho/Madrinha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Recebe igualmente uma incumbência vital. Deve ser acolhido/a pelo exemplo de vida. Deve igualmente conhecer o candidato e testemunhar a sinceridade dele em ingressar no catecumenato, dando-lhe apoio por toda vida.</a:t>
            </a:r>
          </a:p>
        </p:txBody>
      </p:sp>
    </p:spTree>
    <p:extLst>
      <p:ext uri="{BB962C8B-B14F-4D97-AF65-F5344CB8AC3E}">
        <p14:creationId xmlns:p14="http://schemas.microsoft.com/office/powerpoint/2010/main" val="127250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12364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1" y="997811"/>
            <a:ext cx="11483789" cy="577102"/>
          </a:xfrm>
        </p:spPr>
        <p:txBody>
          <a:bodyPr>
            <a:noAutofit/>
          </a:bodyPr>
          <a:lstStyle/>
          <a:p>
            <a:pPr algn="just"/>
            <a:endParaRPr lang="pt-BR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514350" indent="-514350" algn="ctr">
              <a:buAutoNum type="alphaLcParenR"/>
            </a:pPr>
            <a:r>
              <a:rPr lang="pt-BR" sz="3200" b="1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sz="32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-catecumenato: um tempo de descoberta</a:t>
            </a:r>
          </a:p>
          <a:p>
            <a:pPr algn="just"/>
            <a:r>
              <a:rPr lang="pt-BR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-catecumenato, dedicado ao primeiro anúncio, é o primeiro grau do itinerário da iniciação à vida cristã, o qual em nenhuma hipótese deve ser omitido (RICA, 9).</a:t>
            </a:r>
          </a:p>
          <a:p>
            <a:pPr algn="just"/>
            <a:endParaRPr lang="pt-BR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Entre os objetivos centrais dessa etapa estão o despertar da fé (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DAp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278ª; 289; 299; DNC, 43) e o desejo de aderir e seguir a Cristo e à Igreja.</a:t>
            </a:r>
          </a:p>
          <a:p>
            <a:pPr algn="just"/>
            <a:endParaRPr lang="pt-BR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Trata-se de um primeiro contato com os fundamentos da vida cristã (RICA, 15), os quais serão gradualmente amadurecidos ao longo da caminhada. O que se pretende com 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 é auxiliar o candidato na abertura inicial à fé. </a:t>
            </a:r>
          </a:p>
          <a:p>
            <a:pPr algn="just"/>
            <a:endParaRPr lang="pt-BR" sz="32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971550" lvl="1" indent="-514350" algn="ctr">
              <a:buAutoNum type="alphaLcParenR"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6377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12364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1" y="927848"/>
            <a:ext cx="11483789" cy="577102"/>
          </a:xfrm>
        </p:spPr>
        <p:txBody>
          <a:bodyPr>
            <a:noAutofit/>
          </a:bodyPr>
          <a:lstStyle/>
          <a:p>
            <a:pPr marL="514350" indent="-514350" algn="ctr">
              <a:buAutoNum type="alphaLcParenR"/>
            </a:pPr>
            <a:r>
              <a:rPr lang="pt-BR" sz="3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-catecumenato: um tempo de descoberta</a:t>
            </a:r>
          </a:p>
          <a:p>
            <a:pPr algn="just"/>
            <a:endParaRPr lang="pt-BR" sz="3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importância do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 não pode ser desconsiderada por vários aspectos:</a:t>
            </a:r>
          </a:p>
          <a:p>
            <a:pPr algn="just"/>
            <a:endParaRPr lang="pt-BR" sz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Anúncio do querigma:</a:t>
            </a:r>
          </a:p>
          <a:p>
            <a:pPr algn="just"/>
            <a:endParaRPr lang="pt-BR" sz="9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Querigma é o conteúdo central do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-catecumenato. “Se anuncia aberta e resolutamente o Deus vivo e Jesus Cristo” (RICA, 9).</a:t>
            </a:r>
          </a:p>
          <a:p>
            <a:pPr lvl="1" algn="just"/>
            <a:endParaRPr lang="pt-BR" sz="5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 se distingue das demais etapas por seu caráter genuinamente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querigmático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cristológico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algn="just"/>
            <a:endParaRPr lang="pt-BR" sz="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Pressuposto basilar do anúncio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querigmático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é a experiência de fé do próprio evangelizador, caso contrário, “corremos o risco de anunciar rios de palavras e discursos, mas não o querigma que provoca a profunda experiência da fé cristã”.</a:t>
            </a:r>
          </a:p>
          <a:p>
            <a:pPr algn="just"/>
            <a:endParaRPr lang="pt-BR" sz="32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971550" lvl="1" indent="-514350" algn="ctr">
              <a:buAutoNum type="alphaLcParenR"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978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0" y="968188"/>
            <a:ext cx="11483789" cy="1195668"/>
          </a:xfrm>
        </p:spPr>
        <p:txBody>
          <a:bodyPr>
            <a:noAutofit/>
          </a:bodyPr>
          <a:lstStyle/>
          <a:p>
            <a:pPr marL="514350" indent="-514350" algn="ctr">
              <a:buAutoNum type="alphaLcParenR"/>
            </a:pPr>
            <a:r>
              <a:rPr lang="pt-BR" sz="3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-catecumenato: um tempo de descoberta</a:t>
            </a:r>
          </a:p>
          <a:p>
            <a:pPr marL="0" indent="0" algn="ctr">
              <a:buNone/>
            </a:pPr>
            <a:endParaRPr lang="pt-BR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pt-BR" sz="3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Acolhida</a:t>
            </a:r>
            <a:endParaRPr lang="pt-BR" sz="1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 acolhimento inicial dependerá muito a continuação ou não do fiel no seu processo de iniciação.</a:t>
            </a:r>
          </a:p>
          <a:p>
            <a:pPr lvl="1" algn="just"/>
            <a:endParaRPr lang="pt-BR" sz="1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 caminhada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para além da acolhida inicial e imediata do candidato, a dinâmica permanente da acolhida dá a tônica a toda essa primeira etapa, com destaque dos encontros informais, que são laboratórios de partilha, escuta, discernimento, testemunho, hospitalidade, corresponsabilidade.</a:t>
            </a: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971550" lvl="1" indent="-514350" algn="ctr">
              <a:buAutoNum type="alphaLcParenR"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776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0" y="968188"/>
            <a:ext cx="11483789" cy="1195668"/>
          </a:xfrm>
        </p:spPr>
        <p:txBody>
          <a:bodyPr>
            <a:noAutofit/>
          </a:bodyPr>
          <a:lstStyle/>
          <a:p>
            <a:pPr marL="514350" indent="-514350" algn="ctr">
              <a:buAutoNum type="alphaLcParenR"/>
            </a:pPr>
            <a:r>
              <a:rPr lang="pt-BR" sz="3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-catecumenato: um tempo de descoberta</a:t>
            </a:r>
            <a:endParaRPr lang="pt-BR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pt-BR" sz="3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pt-BR" sz="1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 esforço de promover relações calorosas e fraternas, os encontros durante essa etapa buscam renunciar a qualquer tom de formalidade (espaço para partilha/escuta). Levar a sério a historicidade do candidato é tarefa insubstituível da evangelização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pré-catecumenal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lvl="1" algn="just"/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Conclui-se o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pré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-catecumenato “com o ingresso no grau do catecumenato” (RICA, 7), através do rito de admissão. Nesse momento, a acolhida é ritualmente celebrada, com gestos profundos que apontam para a graça de Deus (RICA, 319).</a:t>
            </a:r>
          </a:p>
          <a:p>
            <a:pPr marL="971550" lvl="1" indent="-514350" algn="ctr">
              <a:buAutoNum type="alphaLcParenR"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4697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82389" y="750420"/>
            <a:ext cx="12192000" cy="11956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b)	Catecumenato: a segunda etapa do processo de iniciação</a:t>
            </a:r>
            <a:endParaRPr lang="pt-BR" sz="3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pt-BR" sz="1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Este é o período mais longo e central do processo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caracterizado por uma formação mais intensa, através da qual se mergulha mais profundamente no mistério do Deus de Jesus Cristo.</a:t>
            </a:r>
          </a:p>
          <a:p>
            <a:pPr lvl="1" algn="just"/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catequese ocupa um lugar central na fase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Trata-se da sua principal atividade.</a:t>
            </a:r>
          </a:p>
          <a:p>
            <a:pPr marL="457200" lvl="1" indent="0" algn="just">
              <a:buNone/>
            </a:pPr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Nas palavras do RICA, “o catecumenato é um espaço de tempo em que os candidatos recebem formação e exercitam-se praticamente na vida cristã. Desse modo, adquirem madureza as disposições que manifestaram pelo ingresso (RICA, 19).</a:t>
            </a:r>
          </a:p>
          <a:p>
            <a:pPr lvl="1" algn="just"/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É a partir dessa etapa que se dá início a uma maior integração fé/vida, catequese/liturgia. Embora a integração entre catequese e liturgia não seja exclusiva desse segundo período, é aqui que ela é intensificada.</a:t>
            </a:r>
          </a:p>
          <a:p>
            <a:pPr marL="971550" lvl="1" indent="-514350" algn="ctr">
              <a:buAutoNum type="alphaLcParenR"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941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3867"/>
            <a:ext cx="11940988" cy="578224"/>
          </a:xfrm>
        </p:spPr>
        <p:txBody>
          <a:bodyPr>
            <a:noAutofit/>
          </a:bodyPr>
          <a:lstStyle/>
          <a:p>
            <a:pPr algn="just"/>
            <a:r>
              <a:rPr lang="pt-BR" sz="1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</a:p>
          <a:p>
            <a:pPr marL="457200" lvl="1" indent="0" algn="ctr">
              <a:buNone/>
            </a:pP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CATEQUESE/LITURGIA</a:t>
            </a: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documentos do magistério eclesial insistem na articulação entre liturgia e catequese, afirmando inclusive de forma muito feliz que a liturgia é fonte mesma da catequese.</a:t>
            </a:r>
            <a:endParaRPr lang="pt-BR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Diretório Nacional Catequético assim se expressa: “Os autênticos itinerários catequéticos são aqueles que incluem em seu processo o momento celebrativos como componente essencial da experiência religiosa cristã” (DNC, 118).</a:t>
            </a:r>
            <a:endParaRPr lang="pt-BR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Investir em uma iniciação cristã litúrgico-sacramental que relacione anúncio, formação, celebração e vivência da fé é um caminho necessário para superar uma compreensão catequética concebida unicamente como doutrina, e a liturgia como apêndice à educação da fé.</a:t>
            </a:r>
          </a:p>
          <a:p>
            <a:pPr marL="457200" lvl="1" indent="0" algn="just">
              <a:buNone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47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147918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01" y="3429000"/>
            <a:ext cx="11940988" cy="578224"/>
          </a:xfrm>
        </p:spPr>
        <p:txBody>
          <a:bodyPr anchor="ctr">
            <a:noAutofit/>
          </a:bodyPr>
          <a:lstStyle/>
          <a:p>
            <a:pPr algn="just"/>
            <a:r>
              <a:rPr lang="pt-BR" sz="1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</a:p>
          <a:p>
            <a:pPr marL="457200" lvl="1" indent="0" algn="ctr">
              <a:buNone/>
            </a:pP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Catequese/Liturgia</a:t>
            </a:r>
            <a:endParaRPr lang="pt-BR" sz="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seria a distância entre catequese e liturgia a principal vilã da não continuação da vida comunitária eclesial após a recepção dos sacramentos?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liturgia, diz a </a:t>
            </a:r>
            <a:r>
              <a:rPr lang="pt-BR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Sacrosanctum</a:t>
            </a:r>
            <a:r>
              <a:rPr lang="pt-BR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Concilium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é cume e fonte da vida cristã (SC, 10). Então uma catequese que não se inicia na vida litúrgica perde sua razão de ser, além de transformar os sacramentos em mero ritualismo individualista.</a:t>
            </a:r>
          </a:p>
          <a:p>
            <a:pPr algn="just">
              <a:lnSpc>
                <a:spcPct val="100000"/>
              </a:lnSpc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 algn="just">
              <a:buNone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448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147918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01" y="3913095"/>
            <a:ext cx="11940988" cy="578224"/>
          </a:xfrm>
        </p:spPr>
        <p:txBody>
          <a:bodyPr anchor="ctr">
            <a:noAutofit/>
          </a:bodyPr>
          <a:lstStyle/>
          <a:p>
            <a:pPr algn="just"/>
            <a:r>
              <a:rPr lang="pt-BR" sz="1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</a:p>
          <a:p>
            <a:pPr marL="457200" lvl="1" indent="0" algn="ctr">
              <a:buNone/>
            </a:pP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Centralidade do Ano Litúrgico</a:t>
            </a: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processo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catecumenal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 Ano Litúrgico recebe a centralidade em dois momentos: nos conteúdos, isto é, a narração da História da Salvação, baseada no tempo litúrgico, e nas celebrações litúrgicas </a:t>
            </a:r>
            <a:r>
              <a:rPr lang="pt-BR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catecumenais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realizadas em sintonia como o Ano Litúrgico, cujo destaque está no tempo pascal.</a:t>
            </a:r>
          </a:p>
          <a:p>
            <a:pPr algn="just">
              <a:lnSpc>
                <a:spcPct val="100000"/>
              </a:lnSpc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“Cuidem de que a catequese seja penetrada do espírito evangélico, em harmonia com os ritos e o calendário litúrgicos, adaptada aos catecúmenos e, na medida do possível, enriquecida pelas tradições locais” (RICA, 48).</a:t>
            </a:r>
          </a:p>
          <a:p>
            <a:pPr algn="just">
              <a:lnSpc>
                <a:spcPct val="100000"/>
              </a:lnSpc>
            </a:pP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 algn="just">
              <a:buNone/>
            </a:pPr>
            <a:endParaRPr lang="pt-BR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37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8942" y="1019361"/>
            <a:ext cx="12192000" cy="1195668"/>
          </a:xfrm>
        </p:spPr>
        <p:txBody>
          <a:bodyPr>
            <a:noAutofit/>
          </a:bodyPr>
          <a:lstStyle/>
          <a:p>
            <a:pPr marL="514350" indent="-514350" algn="ctr">
              <a:buAutoNum type="alphaLcParenR" startAt="3"/>
            </a:pPr>
            <a:r>
              <a:rPr lang="pt-B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tempo da purificação/ iluminação</a:t>
            </a:r>
          </a:p>
          <a:p>
            <a:pPr marL="0" indent="0" algn="ctr">
              <a:buNone/>
            </a:pPr>
            <a:endParaRPr lang="pt-BR" sz="9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buAutoNum type="alphaLcParenR" startAt="3"/>
            </a:pPr>
            <a:endParaRPr lang="pt-BR" sz="1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tempo da iluminação, realizado no período da Quaresma, é o mais curto das quatro etapas. O enfoque nesse período é colocado não na catequese e sim na vida interior (profunda revisão de vida, exame de consciência e espírito de penitência) (RICA, 25).</a:t>
            </a:r>
          </a:p>
          <a:p>
            <a:pPr lvl="1" algn="just"/>
            <a:endParaRPr lang="pt-BR" sz="9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Inicia-se esse tempo com a “eleição” do catecúmeno aos sacramentos da iniciação cristã (ponto capital de todo catecumenato) (RICA, 22). Os não batizados declaram o desejo de se tornarem cristãos, enquanto os já batizados, de completar a iniciação sacramental, e diante de tal desejo são “eleitos para serem iniciados nos sagrados mistérios (RICA, 147).</a:t>
            </a:r>
          </a:p>
        </p:txBody>
      </p:sp>
    </p:spTree>
    <p:extLst>
      <p:ext uri="{BB962C8B-B14F-4D97-AF65-F5344CB8AC3E}">
        <p14:creationId xmlns:p14="http://schemas.microsoft.com/office/powerpoint/2010/main" val="26268557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95836" y="911784"/>
            <a:ext cx="12192000" cy="1733550"/>
          </a:xfrm>
        </p:spPr>
        <p:txBody>
          <a:bodyPr>
            <a:noAutofit/>
          </a:bodyPr>
          <a:lstStyle/>
          <a:p>
            <a:pPr marL="514350" indent="-514350" algn="ctr">
              <a:buAutoNum type="alphaLcParenR" startAt="3"/>
            </a:pPr>
            <a:r>
              <a:rPr lang="pt-BR" sz="3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tempo da purificação/ iluminação</a:t>
            </a:r>
          </a:p>
          <a:p>
            <a:pPr marL="0" indent="0" algn="ctr">
              <a:buNone/>
            </a:pPr>
            <a:endParaRPr lang="pt-BR" sz="14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É de importância fundamental na eleição o parecer da comunidade, dos padrinhos/as e dos responsáveis pela caminhada dos catecúmenos, que declaram a idoneidade dos candidatos (RICA, 41).</a:t>
            </a:r>
          </a:p>
          <a:p>
            <a:pPr lvl="1" algn="just"/>
            <a:endParaRPr lang="pt-BR" sz="3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Conclui-se esse tempo com a celebração dos sacramentos da iniciação à vida cristã, celebrados conjunta e preferencialmente “na noite da Vigília Pascal” (RICA, 208), pois ela é o “tempo próprio para a iniciação nos sacramentos” (RICA, 8).</a:t>
            </a:r>
          </a:p>
          <a:p>
            <a:pPr lvl="1" algn="just"/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661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1711" y="1046255"/>
            <a:ext cx="12192000" cy="17335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d) Mistagogia: aprofundar a graça sacramental</a:t>
            </a:r>
          </a:p>
          <a:p>
            <a:pPr marL="0" indent="0" algn="ctr">
              <a:buNone/>
            </a:pPr>
            <a:endParaRPr lang="pt-BR" sz="14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recepção dos sacramentos não configura o término do itinerário da iniciação. Um antes, um durante e um depois da celebração sacramental garantem a novidade da proposta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catecumenal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enquanto participação gradual no mistério de Cristo e da Igreja.</a:t>
            </a:r>
          </a:p>
          <a:p>
            <a:pPr lvl="1" algn="just"/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experiência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mistagógica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feita nesse quarto tempo, é um período para maior conhecimento e vivência dos mistérios celebrados, da linguagem simbólica; é um período para aprofundamento e experimento da graça sacramental. Enfim, a característica maior da mistagogia é a experiência.</a:t>
            </a:r>
          </a:p>
          <a:p>
            <a:pPr lvl="1" algn="just"/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73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A56878-8099-4491-A854-5DDE0D3C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0"/>
            <a:ext cx="10515600" cy="80420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do itinerário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catecumenal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D22A4B-0373-4875-8286-66D10E44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7923" y="804208"/>
            <a:ext cx="12192000" cy="17335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d) Mistagogia: aprofundar a graça sacramental</a:t>
            </a:r>
          </a:p>
          <a:p>
            <a:pPr marL="0" indent="0" algn="ctr">
              <a:buNone/>
            </a:pPr>
            <a:endParaRPr lang="pt-BR" sz="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Trata-se de uma experiência nova e pessoal dos sacramentos e da comunidade (RICA, 40).</a:t>
            </a:r>
          </a:p>
          <a:p>
            <a:pPr marL="457200" lvl="1" indent="0" algn="just">
              <a:buNone/>
            </a:pPr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comunidade deve se empenhar a fim de que a integração dos neófitos na comunidade seja “completa e feliz” (RICA, 235).</a:t>
            </a:r>
          </a:p>
          <a:p>
            <a:pPr lvl="1" algn="just"/>
            <a:endParaRPr lang="pt-BR" sz="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liturgia será o modo ordinário de viver a graça do Mistério Pascal. Daí a importância e “lugar primordial das missas dominicais” (RICA, 40).</a:t>
            </a:r>
          </a:p>
          <a:p>
            <a:pPr lvl="1" algn="just"/>
            <a:endParaRPr lang="pt-BR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Que se conclua o tempo da mistagogia com uma celebração especial, próximo ao domingo de Pentecostes, inclusive com festividades externas.</a:t>
            </a:r>
          </a:p>
          <a:p>
            <a:pPr lvl="1" algn="just"/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0565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niciação a vida cristã – Arquidiocese de Londrina">
            <a:extLst>
              <a:ext uri="{FF2B5EF4-FFF2-40B4-BE49-F238E27FC236}">
                <a16:creationId xmlns:a16="http://schemas.microsoft.com/office/drawing/2014/main" xmlns="" id="{1EB37EF3-692C-4BE7-AAC1-702AD28AA3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8" b="9569"/>
          <a:stretch/>
        </p:blipFill>
        <p:spPr bwMode="auto">
          <a:xfrm>
            <a:off x="2063004" y="389965"/>
            <a:ext cx="8469404" cy="556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xmlns="" id="{C7280F28-19C0-4722-AEB2-7C170A5D7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012" y="5755974"/>
            <a:ext cx="10927976" cy="954108"/>
          </a:xfrm>
        </p:spPr>
        <p:txBody>
          <a:bodyPr/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val="27690837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3531</Words>
  <Application>Microsoft Office PowerPoint</Application>
  <PresentationFormat>Personalizar</PresentationFormat>
  <Paragraphs>210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3" baseType="lpstr">
      <vt:lpstr>Tema do Office</vt:lpstr>
      <vt:lpstr>CATECUMENENATO</vt:lpstr>
      <vt:lpstr>O Catecumenato, caminho privilegiado de iniciação à vida cristã</vt:lpstr>
      <vt:lpstr>O Catecumenato, caminho privilegiado de iniciação à vida cristã</vt:lpstr>
      <vt:lpstr>O ontem e o hoje da instituição catecumenal</vt:lpstr>
      <vt:lpstr>Do Novo Testamento ao século II</vt:lpstr>
      <vt:lpstr>Do Novo Testamento ao século II</vt:lpstr>
      <vt:lpstr>Do Novo Testamento ao século II</vt:lpstr>
      <vt:lpstr>Do século II ao IV</vt:lpstr>
      <vt:lpstr>Do século II ao IV</vt:lpstr>
      <vt:lpstr>Do século II ao IV</vt:lpstr>
      <vt:lpstr>A decadência do catecumenato</vt:lpstr>
      <vt:lpstr>A decadência do catecumenato</vt:lpstr>
      <vt:lpstr>A decadência do catecumenato</vt:lpstr>
      <vt:lpstr>A decadência do catecumenato</vt:lpstr>
      <vt:lpstr> A restauração do catecumenato</vt:lpstr>
      <vt:lpstr> A restauração do catecumenato</vt:lpstr>
      <vt:lpstr> A restauração do catecumenato</vt:lpstr>
      <vt:lpstr> A restauração do catecumenato</vt:lpstr>
      <vt:lpstr>Elementos eclesiológicos e pastorais da pedagogia catecumenal</vt:lpstr>
      <vt:lpstr>Progressividade</vt:lpstr>
      <vt:lpstr>Progressividade</vt:lpstr>
      <vt:lpstr>Progressividade</vt:lpstr>
      <vt:lpstr>Progressividade</vt:lpstr>
      <vt:lpstr>A centralidade da vida eclesial no processo de iniciação cristã catecumenal</vt:lpstr>
      <vt:lpstr>A centralidade da vida eclesial no processo de iniciação cristã catecumenal</vt:lpstr>
      <vt:lpstr>A comunidade eclesial é também catecúmena</vt:lpstr>
      <vt:lpstr>A comunidade eclesial é também catecúmena</vt:lpstr>
      <vt:lpstr>O envolvimento da comunidade na iniciação à vida cristã</vt:lpstr>
      <vt:lpstr>O envolvimento da comunidade na iniciação à vida cristã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A estrutura do itinerário catecumenal</vt:lpstr>
      <vt:lpstr>FIM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CATECUMENATO</dc:title>
  <dc:creator>Brayan Ávila</dc:creator>
  <cp:lastModifiedBy>MITRA</cp:lastModifiedBy>
  <cp:revision>9</cp:revision>
  <dcterms:created xsi:type="dcterms:W3CDTF">2022-05-19T11:14:49Z</dcterms:created>
  <dcterms:modified xsi:type="dcterms:W3CDTF">2022-07-21T13:22:32Z</dcterms:modified>
</cp:coreProperties>
</file>